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12192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84212" y="685799"/>
            <a:ext cx="8001000" cy="29718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  <p:cxnSp>
        <p:nvCxnSpPr>
          <p:cNvPr id="9" name="Straight Connector 15" hidden="0"/>
          <p:cNvCxnSpPr>
            <a:cxnSpLocks/>
          </p:cNvCxnSpPr>
          <p:nvPr isPhoto="0" userDrawn="0"/>
        </p:nvCxnSpPr>
        <p:spPr bwMode="auto"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6" hidden="0"/>
          <p:cNvCxnSpPr>
            <a:cxnSpLocks/>
          </p:cNvCxnSpPr>
          <p:nvPr isPhoto="0" userDrawn="0"/>
        </p:nvCxnSpPr>
        <p:spPr bwMode="auto"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 hidden="0"/>
          <p:cNvCxnSpPr>
            <a:cxnSpLocks/>
          </p:cNvCxnSpPr>
          <p:nvPr isPhoto="0" userDrawn="0"/>
        </p:nvCxnSpPr>
        <p:spPr bwMode="auto"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 hidden="0"/>
          <p:cNvCxnSpPr>
            <a:cxnSpLocks/>
          </p:cNvCxnSpPr>
          <p:nvPr isPhoto="0" userDrawn="0"/>
        </p:nvCxnSpPr>
        <p:spPr bwMode="auto"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2" hidden="0"/>
          <p:cNvCxnSpPr>
            <a:cxnSpLocks/>
          </p:cNvCxnSpPr>
          <p:nvPr isPhoto="0" userDrawn="0"/>
        </p:nvCxnSpPr>
        <p:spPr bwMode="auto"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amic 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3" hasCustomPrompt="0"/>
          </p:nvPr>
        </p:nvSpPr>
        <p:spPr bwMode="auto">
          <a:xfrm>
            <a:off x="685800" y="533400"/>
            <a:ext cx="10818811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9" hidden="0"/>
          <p:cNvSpPr>
            <a:spLocks noGrp="1"/>
          </p:cNvSpPr>
          <p:nvPr isPhoto="0" userDrawn="0">
            <p:ph type="body" sz="quarter" idx="14" hasCustomPrompt="0"/>
          </p:nvPr>
        </p:nvSpPr>
        <p:spPr bwMode="auto"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and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Quot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  <p:sp>
        <p:nvSpPr>
          <p:cNvPr id="10" name="TextBox 13" hidden="0"/>
          <p:cNvSpPr>
            <a:spLocks noAdjustHandles="0" noChangeArrowheads="0"/>
          </p:cNvSpPr>
          <p:nvPr isPhoto="0" userDrawn="0"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1" name="TextBox 14" hidden="0"/>
          <p:cNvSpPr>
            <a:spLocks noAdjustHandles="0" noChangeArrowheads="0"/>
          </p:cNvSpPr>
          <p:nvPr isPhoto="0" userDrawn="0"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Quote 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  <p:sp>
        <p:nvSpPr>
          <p:cNvPr id="10" name="TextBox 10" hidden="0"/>
          <p:cNvSpPr>
            <a:spLocks noAdjustHandles="0" noChangeArrowheads="0"/>
          </p:cNvSpPr>
          <p:nvPr isPhoto="0" userDrawn="0"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1" name="TextBox 11" hidden="0"/>
          <p:cNvSpPr>
            <a:spLocks noAdjustHandles="0" noChangeArrowheads="0"/>
          </p:cNvSpPr>
          <p:nvPr isPhoto="0" userDrawn="0"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rue or Fals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685212" y="685800"/>
            <a:ext cx="2057400" cy="4572000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2">
        <a:schemeClr val="bg2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6" hidden="0"/>
          <p:cNvGrpSpPr/>
          <p:nvPr isPhoto="0" userDrawn="0"/>
        </p:nvGrpSpPr>
        <p:grpSpPr bwMode="auto"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" name="Straight Connector 7" hidden="0"/>
            <p:cNvCxnSpPr>
              <a:cxnSpLocks/>
            </p:cNvCxnSpPr>
            <p:nvPr isPhoto="0" userDrawn="0"/>
          </p:nvCxnSpPr>
          <p:spPr bwMode="auto"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8" hidden="0"/>
            <p:cNvCxnSpPr>
              <a:cxnSpLocks/>
            </p:cNvCxnSpPr>
            <p:nvPr isPhoto="0" userDrawn="0"/>
          </p:nvCxnSpPr>
          <p:spPr bwMode="auto"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9" hidden="0"/>
            <p:cNvCxnSpPr>
              <a:cxnSpLocks/>
            </p:cNvCxnSpPr>
            <p:nvPr isPhoto="0" userDrawn="0"/>
          </p:nvCxnSpPr>
          <p:spPr bwMode="auto">
            <a:xfrm flipH="1">
              <a:off x="10292292" y="3285067"/>
              <a:ext cx="1896534" cy="18965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 hidden="0"/>
            <p:cNvCxnSpPr>
              <a:cxnSpLocks/>
            </p:cNvCxnSpPr>
            <p:nvPr isPhoto="0" userDrawn="0"/>
          </p:nvCxnSpPr>
          <p:spPr bwMode="auto"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1" hidden="0"/>
            <p:cNvCxnSpPr>
              <a:cxnSpLocks/>
            </p:cNvCxnSpPr>
            <p:nvPr isPhoto="0" userDrawn="0"/>
          </p:nvCxnSpPr>
          <p:spPr bwMode="auto"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4212" y="4487332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t>8/10/2020</a:t>
            </a:fld>
            <a:endParaRPr lang="en-US"/>
          </a:p>
        </p:txBody>
      </p:sp>
      <p:sp>
        <p:nvSpPr>
          <p:cNvPr id="13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1" ftr="1" hdr="1" sldNum="1"/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2000" cap="none">
          <a:solidFill>
            <a:schemeClr val="bg2">
              <a:lumMod val="75000"/>
            </a:schemeClr>
          </a:solidFill>
          <a:latin typeface="+mn-lt"/>
          <a:ea typeface="+mn-ea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800" cap="none">
          <a:solidFill>
            <a:schemeClr val="bg2">
              <a:lumMod val="75000"/>
            </a:schemeClr>
          </a:solidFill>
          <a:latin typeface="+mn-lt"/>
          <a:ea typeface="+mn-ea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600" cap="none">
          <a:solidFill>
            <a:schemeClr val="bg2">
              <a:lumMod val="75000"/>
            </a:schemeClr>
          </a:solidFill>
          <a:latin typeface="+mn-lt"/>
          <a:ea typeface="+mn-ea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4" name="Rectangle 9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A screenshot of a computer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24084" t="16848" r="23503" b="9454"/>
          <a:stretch/>
        </p:blipFill>
        <p:spPr bwMode="auto">
          <a:xfrm>
            <a:off x="4939695" y="625683"/>
            <a:ext cx="7029157" cy="5559549"/>
          </a:xfrm>
          <a:prstGeom prst="rect">
            <a:avLst/>
          </a:prstGeom>
        </p:spPr>
      </p:pic>
      <p:sp>
        <p:nvSpPr>
          <p:cNvPr id="6" name="Rectangle 11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3" y="0"/>
            <a:ext cx="933920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3000">
                <a:schemeClr val="bg1">
                  <a:alpha val="64000"/>
                </a:schemeClr>
              </a:gs>
              <a:gs pos="58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477981" y="1122363"/>
            <a:ext cx="4023360" cy="3204134"/>
          </a:xfrm>
        </p:spPr>
        <p:txBody>
          <a:bodyPr anchor="b"/>
          <a:lstStyle/>
          <a:p>
            <a:pPr algn="l">
              <a:defRPr/>
            </a:pPr>
            <a:r>
              <a:rPr lang="en-SG" sz="4800"/>
              <a:t>Hot Water Dispenser</a:t>
            </a:r>
            <a:endParaRPr lang="en-US" sz="4800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477980" y="4872922"/>
            <a:ext cx="4023359" cy="1208140"/>
          </a:xfrm>
        </p:spPr>
        <p:txBody>
          <a:bodyPr/>
          <a:lstStyle/>
          <a:p>
            <a:pPr algn="l">
              <a:defRPr/>
            </a:pPr>
            <a:r>
              <a:rPr lang="en-SG" sz="2000"/>
              <a:t>Group 10</a:t>
            </a:r>
            <a:endParaRPr lang="en-US" sz="2000"/>
          </a:p>
        </p:txBody>
      </p:sp>
      <p:sp>
        <p:nvSpPr>
          <p:cNvPr id="9" name="Rectangl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15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98535" y="186117"/>
            <a:ext cx="6622895" cy="712099"/>
          </a:xfrm>
        </p:spPr>
        <p:txBody>
          <a:bodyPr/>
          <a:lstStyle/>
          <a:p>
            <a:pPr>
              <a:defRPr/>
            </a:pPr>
            <a:r>
              <a:rPr lang="en-US" sz="4300" u="sng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  <a:endParaRPr lang="en-US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13288" y="856947"/>
            <a:ext cx="11992397" cy="5874818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Maximum flow rate=1.8ml/s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Heating temperature range= 40°C-60°C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Room temperature= 25°C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Maximum power needed to heat water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Pmax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,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>
                <a:solidFill>
                  <a:srgbClr val="FFFF00"/>
                </a:solidFill>
              </a:rPr>
              <a:t>Pmax</a:t>
            </a:r>
            <a:r>
              <a:rPr lang="en-US">
                <a:solidFill>
                  <a:srgbClr val="FFFF00"/>
                </a:solidFill>
              </a:rPr>
              <a:t>= maximum mass flow rate* thermal capacity*maximum temperature difference</a:t>
            </a:r>
            <a:endParaRPr/>
          </a:p>
          <a:p>
            <a:pPr>
              <a:defRPr/>
            </a:pPr>
            <a:r>
              <a:rPr lang="en-US"/>
              <a:t> </a:t>
            </a:r>
            <a:r>
              <a:rPr lang="en-US"/>
              <a:t>               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2400" b="1" u="sng">
                <a:solidFill>
                  <a:srgbClr val="FF0000"/>
                </a:solidFill>
              </a:rPr>
              <a:t>265W</a:t>
            </a:r>
            <a:endParaRPr/>
          </a:p>
          <a:p>
            <a:pPr>
              <a:defRPr/>
            </a:pPr>
            <a:endParaRPr lang="en-US" sz="2400" u="sng">
              <a:solidFill>
                <a:srgbClr val="FF0000"/>
              </a:solidFill>
            </a:endParaRPr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2"/>
          <a:srcRect l="25417" t="16444" r="13331" b="18444"/>
          <a:stretch/>
        </p:blipFill>
        <p:spPr bwMode="auto">
          <a:xfrm>
            <a:off x="5314443" y="3188261"/>
            <a:ext cx="6289535" cy="3543503"/>
          </a:xfrm>
          <a:prstGeom prst="rect">
            <a:avLst/>
          </a:prstGeom>
        </p:spPr>
      </p:pic>
      <p:sp>
        <p:nvSpPr>
          <p:cNvPr id="7" name="Rectangle 5" hidden="0"/>
          <p:cNvSpPr/>
          <p:nvPr isPhoto="0" userDrawn="0"/>
        </p:nvSpPr>
        <p:spPr bwMode="auto">
          <a:xfrm>
            <a:off x="7436581" y="4652920"/>
            <a:ext cx="2338598" cy="153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6" hidden="0"/>
          <p:cNvSpPr/>
          <p:nvPr isPhoto="0" userDrawn="0"/>
        </p:nvSpPr>
        <p:spPr bwMode="auto">
          <a:xfrm>
            <a:off x="7242810" y="5405480"/>
            <a:ext cx="1593693" cy="1294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481909" y="283371"/>
            <a:ext cx="11332461" cy="627927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Boltzman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constant=5.67*(10^-8)m^2kg/s^2K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Thermal conductivity of stainless steal= 16.3 W/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mK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Emissivity of stainless steal= 0.85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Approximate area of the heater= </a:t>
            </a:r>
            <a:r>
              <a:rPr lang="el-GR">
                <a:solidFill>
                  <a:schemeClr val="accent1">
                    <a:lumMod val="75000"/>
                  </a:schemeClr>
                </a:solidFill>
              </a:rPr>
              <a:t>π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*(4^2)*(180*2)mm^2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Emitted thermal power when heating to 60°C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Pemitted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>
                <a:solidFill>
                  <a:srgbClr val="FFFF00"/>
                </a:solidFill>
              </a:rPr>
              <a:t>Pemitted</a:t>
            </a:r>
            <a:r>
              <a:rPr lang="en-US">
                <a:solidFill>
                  <a:srgbClr val="FFFF00"/>
                </a:solidFill>
              </a:rPr>
              <a:t> = </a:t>
            </a:r>
            <a:r>
              <a:rPr lang="en-US">
                <a:solidFill>
                  <a:srgbClr val="FFFF00"/>
                </a:solidFill>
              </a:rPr>
              <a:t>Boltzman</a:t>
            </a:r>
            <a:r>
              <a:rPr lang="en-US">
                <a:solidFill>
                  <a:srgbClr val="FFFF00"/>
                </a:solidFill>
              </a:rPr>
              <a:t> constant*(Thermal conductivity)^4*Emissivity*Area of the heater*((Tend)^4-(</a:t>
            </a:r>
            <a:r>
              <a:rPr lang="en-US">
                <a:solidFill>
                  <a:srgbClr val="FFFF00"/>
                </a:solidFill>
              </a:rPr>
              <a:t>Tstart</a:t>
            </a:r>
            <a:r>
              <a:rPr lang="en-US">
                <a:solidFill>
                  <a:srgbClr val="FFFF00"/>
                </a:solidFill>
              </a:rPr>
              <a:t>)^4)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               = 5.67*(10^-8)*(16.3^4)*0.85*((333.15)^4-(298.15)^4)*(1.81*10^-5)</a:t>
            </a:r>
            <a:endParaRPr/>
          </a:p>
          <a:p>
            <a:pPr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                 = </a:t>
            </a:r>
            <a:r>
              <a:rPr lang="en-US" sz="2400" b="1" u="sng">
                <a:solidFill>
                  <a:srgbClr val="FF0000"/>
                </a:solidFill>
              </a:rPr>
              <a:t>272W</a:t>
            </a:r>
            <a:endParaRPr/>
          </a:p>
          <a:p>
            <a:pPr>
              <a:defRPr/>
            </a:pP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                             </a:t>
            </a:r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476344" y="685799"/>
            <a:ext cx="4948654" cy="680726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</a:rPr>
              <a:t>Solid works design </a:t>
            </a:r>
            <a:endParaRPr b="1">
              <a:solidFill>
                <a:schemeClr val="bg1"/>
              </a:solidFill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04676" y="2354808"/>
            <a:ext cx="4851793" cy="3664087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267058" y="2311125"/>
            <a:ext cx="4012101" cy="3707771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1206543" y="1741985"/>
            <a:ext cx="3362304" cy="5867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50" b="0" i="0" u="none">
                <a:latin typeface="Arial"/>
                <a:ea typeface="Arial"/>
              </a:rPr>
              <a:t>Base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8023455" y="1741985"/>
            <a:ext cx="2344005" cy="80775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50" b="0" i="0" u="none">
                <a:latin typeface="Arial"/>
                <a:ea typeface="Arial"/>
              </a:rPr>
              <a:t>Water </a:t>
            </a:r>
            <a:r>
              <a:rPr sz="1450" b="0" i="0" u="none">
                <a:latin typeface="Arial"/>
                <a:ea typeface="Arial"/>
              </a:rPr>
              <a:t>Conta</a:t>
            </a:r>
            <a:r>
              <a:rPr sz="1450" b="0" i="0" u="none">
                <a:latin typeface="Arial"/>
                <a:ea typeface="Arial"/>
              </a:rPr>
              <a:t>iner</a:t>
            </a:r>
            <a:br>
              <a:rPr sz="1450" b="0" i="0" u="none">
                <a:latin typeface="Arial"/>
                <a:ea typeface="Arial"/>
              </a:rPr>
            </a:br>
            <a:endParaRPr sz="1450" b="0" i="0" u="none">
              <a:latin typeface="Arial"/>
              <a:ea typeface="Arial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14174" y="2204259"/>
            <a:ext cx="3655309" cy="3186002"/>
          </a:xfrm>
          <a:prstGeom prst="rect">
            <a:avLst/>
          </a:prstGeom>
        </p:spPr>
      </p:pic>
      <p:grpSp>
        <p:nvGrpSpPr>
          <p:cNvPr id="5" name="" hidden="0"/>
          <p:cNvGrpSpPr/>
          <p:nvPr isPhoto="0" userDrawn="0"/>
        </p:nvGrpSpPr>
        <p:grpSpPr bwMode="auto">
          <a:xfrm>
            <a:off x="5204286" y="1474363"/>
            <a:ext cx="6424351" cy="4736010"/>
            <a:chOff x="0" y="0"/>
            <a:chExt cx="6424351" cy="4736010"/>
          </a:xfrm>
        </p:grpSpPr>
        <p:pic>
          <p:nvPicPr>
            <p:cNvPr id="6" name="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 flipH="0" flipV="0">
              <a:off x="0" y="0"/>
              <a:ext cx="3912365" cy="4736010"/>
            </a:xfrm>
            <a:prstGeom prst="rect">
              <a:avLst/>
            </a:prstGeom>
          </p:spPr>
        </p:pic>
        <p:pic>
          <p:nvPicPr>
            <p:cNvPr id="7" name="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 flipH="0" flipV="0">
              <a:off x="3912365" y="0"/>
              <a:ext cx="2511984" cy="2406541"/>
            </a:xfrm>
            <a:prstGeom prst="rect">
              <a:avLst/>
            </a:prstGeom>
          </p:spPr>
        </p:pic>
        <p:pic>
          <p:nvPicPr>
            <p:cNvPr id="8" name="" hidden="0"/>
            <p:cNvPicPr>
              <a:picLocks noChangeAspect="1"/>
            </p:cNvPicPr>
            <p:nvPr isPhoto="0" userDrawn="0"/>
          </p:nvPicPr>
          <p:blipFill>
            <a:blip r:embed="rId5"/>
            <a:stretch/>
          </p:blipFill>
          <p:spPr bwMode="auto">
            <a:xfrm flipH="0" flipV="0">
              <a:off x="3912365" y="2409984"/>
              <a:ext cx="2511984" cy="2326024"/>
            </a:xfrm>
            <a:prstGeom prst="rect">
              <a:avLst/>
            </a:prstGeom>
          </p:spPr>
        </p:pic>
      </p:grpSp>
      <p:sp>
        <p:nvSpPr>
          <p:cNvPr id="9" name="" hidden="0"/>
          <p:cNvSpPr/>
          <p:nvPr isPhoto="0" userDrawn="0"/>
        </p:nvSpPr>
        <p:spPr bwMode="auto">
          <a:xfrm flipH="0" flipV="0">
            <a:off x="986416" y="844406"/>
            <a:ext cx="3217404" cy="31245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50" b="0" i="0" u="none">
                <a:latin typeface="Arial"/>
                <a:ea typeface="Arial"/>
              </a:rPr>
              <a:t>Heating </a:t>
            </a:r>
            <a:r>
              <a:rPr sz="1450" b="0" i="0" u="none">
                <a:latin typeface="Arial"/>
                <a:ea typeface="Arial"/>
              </a:rPr>
              <a:t>Chamber</a:t>
            </a: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5833582" y="844406"/>
            <a:ext cx="3323202" cy="31245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50" b="0" i="0" u="none">
                <a:latin typeface="Arial"/>
                <a:ea typeface="Arial"/>
              </a:rPr>
              <a:t>Overall Design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3319973" y="0"/>
            <a:ext cx="5097983" cy="841572"/>
          </a:xfrm>
        </p:spPr>
        <p:txBody>
          <a:bodyPr/>
          <a:lstStyle/>
          <a:p>
            <a:pPr>
              <a:defRPr/>
            </a:pP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Altium</a:t>
            </a: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 Designs</a:t>
            </a:r>
            <a:endParaRPr lang="en-US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98154" y="841572"/>
            <a:ext cx="10126747" cy="102753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PID Controlling Circuit</a:t>
            </a:r>
            <a:endParaRPr/>
          </a:p>
          <a:p>
            <a:pPr>
              <a:defRPr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Schematic Design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                                           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PCB Layout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2"/>
          <a:srcRect l="23992" t="15592" r="16835" b="8781"/>
          <a:stretch/>
        </p:blipFill>
        <p:spPr bwMode="auto">
          <a:xfrm>
            <a:off x="113286" y="2176757"/>
            <a:ext cx="5648240" cy="4361609"/>
          </a:xfrm>
          <a:prstGeom prst="rect">
            <a:avLst/>
          </a:prstGeom>
        </p:spPr>
      </p:pic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3"/>
          <a:srcRect l="21426" t="16786" r="13281" b="6685"/>
          <a:stretch/>
        </p:blipFill>
        <p:spPr bwMode="auto">
          <a:xfrm>
            <a:off x="5868964" y="2176757"/>
            <a:ext cx="6217921" cy="436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955442" y="277633"/>
            <a:ext cx="10612270" cy="1947333"/>
          </a:xfrm>
        </p:spPr>
        <p:txBody>
          <a:bodyPr/>
          <a:lstStyle/>
          <a:p>
            <a:pPr>
              <a:defRPr/>
            </a:pPr>
            <a:r>
              <a:rPr lang="en-US" sz="2800" b="1"/>
              <a:t>PWM Signal Generating Circuit</a:t>
            </a:r>
            <a:endParaRPr/>
          </a:p>
          <a:p>
            <a:pPr>
              <a:defRPr/>
            </a:pPr>
            <a:r>
              <a:rPr lang="en-US" sz="2000" b="1"/>
              <a:t>Schematic Design                                                                 PCB Layout </a:t>
            </a:r>
            <a:endParaRPr lang="en-US" sz="2000" b="1"/>
          </a:p>
        </p:txBody>
      </p:sp>
      <p:pic>
        <p:nvPicPr>
          <p:cNvPr id="5" name="Picture 3" hidden="0"/>
          <p:cNvPicPr>
            <a:picLocks noChangeAspect="1"/>
          </p:cNvPicPr>
          <p:nvPr isPhoto="0" userDrawn="0"/>
        </p:nvPicPr>
        <p:blipFill>
          <a:blip r:embed="rId2"/>
          <a:srcRect l="47781" t="13351" r="9018" b="7317"/>
          <a:stretch/>
        </p:blipFill>
        <p:spPr bwMode="auto">
          <a:xfrm>
            <a:off x="304701" y="1413930"/>
            <a:ext cx="5396285" cy="5080760"/>
          </a:xfrm>
          <a:prstGeom prst="rect">
            <a:avLst/>
          </a:prstGeom>
        </p:spPr>
      </p:pic>
      <p:pic>
        <p:nvPicPr>
          <p:cNvPr id="6" name="Picture 4" hidden="0"/>
          <p:cNvPicPr>
            <a:picLocks noChangeAspect="1"/>
          </p:cNvPicPr>
          <p:nvPr isPhoto="0" userDrawn="0"/>
        </p:nvPicPr>
        <p:blipFill>
          <a:blip r:embed="rId3"/>
          <a:srcRect l="38301" t="14143" r="20226" b="23444"/>
          <a:stretch/>
        </p:blipFill>
        <p:spPr bwMode="auto">
          <a:xfrm>
            <a:off x="6101395" y="1413930"/>
            <a:ext cx="5714408" cy="508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notation 2020-08-10 013207" hidden="0"/>
          <p:cNvPicPr>
            <a:picLocks noChangeAspect="1" noGrp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xfrm>
            <a:off x="169744" y="744467"/>
            <a:ext cx="5244269" cy="2544546"/>
          </a:xfrm>
          <a:prstGeom prst="rect">
            <a:avLst/>
          </a:prstGeom>
        </p:spPr>
      </p:pic>
      <p:pic>
        <p:nvPicPr>
          <p:cNvPr id="5" name="Content Placeholder 7" descr="IMG-20200724-WA0027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9744" y="4041573"/>
            <a:ext cx="5178305" cy="2687365"/>
          </a:xfrm>
          <a:prstGeom prst="rect">
            <a:avLst/>
          </a:prstGeom>
        </p:spPr>
      </p:pic>
      <p:pic>
        <p:nvPicPr>
          <p:cNvPr id="6" name="Content Placeholder 5" descr="Annotation 2020-08-10 013516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648240" y="873940"/>
            <a:ext cx="6263235" cy="3583702"/>
          </a:xfrm>
          <a:prstGeom prst="rect">
            <a:avLst/>
          </a:prstGeom>
        </p:spPr>
      </p:pic>
      <p:sp>
        <p:nvSpPr>
          <p:cNvPr id="7" name="TextBox 2" hidden="0"/>
          <p:cNvSpPr>
            <a:spLocks noAdjustHandles="0" noChangeArrowheads="0"/>
          </p:cNvSpPr>
          <p:nvPr isPhoto="0" userDrawn="0"/>
        </p:nvSpPr>
        <p:spPr bwMode="auto">
          <a:xfrm>
            <a:off x="356050" y="169933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Schematic Design </a:t>
            </a:r>
            <a:endParaRPr 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6" hidden="0"/>
          <p:cNvSpPr/>
          <p:nvPr isPhoto="0" userDrawn="0"/>
        </p:nvSpPr>
        <p:spPr bwMode="auto">
          <a:xfrm>
            <a:off x="5912570" y="169933"/>
            <a:ext cx="1853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PCB Layout</a:t>
            </a:r>
            <a:endParaRPr 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7" hidden="0"/>
          <p:cNvSpPr>
            <a:spLocks noAdjustHandles="0" noChangeArrowheads="0"/>
          </p:cNvSpPr>
          <p:nvPr isPhoto="0" userDrawn="0"/>
        </p:nvSpPr>
        <p:spPr bwMode="auto">
          <a:xfrm>
            <a:off x="356050" y="3479575"/>
            <a:ext cx="3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3D Design</a:t>
            </a:r>
            <a:endParaRPr 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0364" y="534074"/>
            <a:ext cx="6494172" cy="666566"/>
          </a:xfrm>
        </p:spPr>
        <p:txBody>
          <a:bodyPr anchor="b"/>
          <a:lstStyle/>
          <a:p>
            <a:pPr>
              <a:defRPr/>
            </a:pPr>
            <a:r>
              <a:rPr lang="en-SG"/>
              <a:t>Introduction</a:t>
            </a:r>
            <a:endParaRPr lang="en-US"/>
          </a:p>
        </p:txBody>
      </p:sp>
      <p:pic>
        <p:nvPicPr>
          <p:cNvPr id="5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rcRect l="0" t="17700" r="1" b="37076"/>
          <a:stretch/>
        </p:blipFill>
        <p:spPr bwMode="auto">
          <a:xfrm>
            <a:off x="7930895" y="10"/>
            <a:ext cx="4261104" cy="2569454"/>
          </a:xfrm>
          <a:prstGeom prst="rect">
            <a:avLst/>
          </a:prstGeom>
          <a:noFill/>
        </p:spPr>
      </p:pic>
      <p:sp>
        <p:nvSpPr>
          <p:cNvPr id="6" name="Content Placeholder 1031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40364" y="1841001"/>
            <a:ext cx="6494172" cy="2228322"/>
          </a:xfrm>
        </p:spPr>
        <p:txBody>
          <a:bodyPr/>
          <a:lstStyle/>
          <a:p>
            <a:pPr>
              <a:defRPr/>
            </a:pPr>
            <a:r>
              <a:rPr lang="en-SG" sz="2400">
                <a:solidFill>
                  <a:schemeClr val="accent1">
                    <a:lumMod val="75000"/>
                  </a:schemeClr>
                </a:solidFill>
              </a:rPr>
              <a:t>There are various types of hot water dispensers.</a:t>
            </a:r>
            <a:endParaRPr/>
          </a:p>
          <a:p>
            <a:pPr marL="0" indent="0">
              <a:buNone/>
              <a:defRPr/>
            </a:pPr>
            <a:endParaRPr lang="en-SG" sz="240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SG" sz="2400">
                <a:solidFill>
                  <a:schemeClr val="accent1">
                    <a:lumMod val="75000"/>
                  </a:schemeClr>
                </a:solidFill>
              </a:rPr>
              <a:t>A combination of boil-in-demand and water tank dispenser methods.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4" hidden="0"/>
          <p:cNvPicPr>
            <a:picLocks noChangeAspect="1" noChangeArrowheads="1"/>
          </p:cNvPicPr>
          <p:nvPr isPhoto="0" userDrawn="0"/>
        </p:nvPicPr>
        <p:blipFill>
          <a:blip r:embed="rId3"/>
          <a:srcRect l="0" t="24266" r="1" b="3310"/>
          <a:stretch/>
        </p:blipFill>
        <p:spPr bwMode="auto">
          <a:xfrm>
            <a:off x="7930897" y="2743200"/>
            <a:ext cx="4261103" cy="4114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8764" y="11576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SG"/>
              <a:t>Overview</a:t>
            </a:r>
            <a:endParaRPr lang="en-US"/>
          </a:p>
        </p:txBody>
      </p:sp>
      <p:sp>
        <p:nvSpPr>
          <p:cNvPr id="5" name="Rectangle 3" hidden="0"/>
          <p:cNvSpPr/>
          <p:nvPr isPhoto="0" userDrawn="0"/>
        </p:nvSpPr>
        <p:spPr bwMode="auto">
          <a:xfrm>
            <a:off x="2462254" y="1433202"/>
            <a:ext cx="16194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Tempera</a:t>
            </a:r>
            <a:r>
              <a:rPr lang="en-SG" sz="2000"/>
              <a:t>tur</a:t>
            </a:r>
            <a:r>
              <a:rPr lang="en-SG"/>
              <a:t>e Controlling nob</a:t>
            </a:r>
            <a:endParaRPr lang="en-US"/>
          </a:p>
        </p:txBody>
      </p:sp>
      <p:sp>
        <p:nvSpPr>
          <p:cNvPr id="6" name="Rectangle 5" hidden="0"/>
          <p:cNvSpPr/>
          <p:nvPr isPhoto="0" userDrawn="0"/>
        </p:nvSpPr>
        <p:spPr bwMode="auto">
          <a:xfrm>
            <a:off x="2462254" y="3812440"/>
            <a:ext cx="16194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Feedback </a:t>
            </a:r>
            <a:endParaRPr lang="en-US"/>
          </a:p>
        </p:txBody>
      </p:sp>
      <p:sp>
        <p:nvSpPr>
          <p:cNvPr id="7" name="Rectangle 7" hidden="0"/>
          <p:cNvSpPr/>
          <p:nvPr isPhoto="0" userDrawn="0"/>
        </p:nvSpPr>
        <p:spPr bwMode="auto">
          <a:xfrm>
            <a:off x="1476492" y="5508288"/>
            <a:ext cx="17545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Temperature Display</a:t>
            </a:r>
            <a:endParaRPr lang="en-US"/>
          </a:p>
        </p:txBody>
      </p:sp>
      <p:sp>
        <p:nvSpPr>
          <p:cNvPr id="8" name="Rectangle 9" hidden="0"/>
          <p:cNvSpPr/>
          <p:nvPr isPhoto="0" userDrawn="0"/>
        </p:nvSpPr>
        <p:spPr bwMode="auto">
          <a:xfrm flipH="0" flipV="0">
            <a:off x="5133892" y="2559740"/>
            <a:ext cx="163550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Differentiator</a:t>
            </a:r>
            <a:endParaRPr lang="en-US"/>
          </a:p>
        </p:txBody>
      </p:sp>
      <p:sp>
        <p:nvSpPr>
          <p:cNvPr id="9" name="Rectangle 11" hidden="0"/>
          <p:cNvSpPr/>
          <p:nvPr isPhoto="0" userDrawn="0"/>
        </p:nvSpPr>
        <p:spPr bwMode="auto">
          <a:xfrm>
            <a:off x="7452361" y="2559741"/>
            <a:ext cx="15133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PID Regulator</a:t>
            </a:r>
            <a:endParaRPr lang="en-US"/>
          </a:p>
        </p:txBody>
      </p:sp>
      <p:sp>
        <p:nvSpPr>
          <p:cNvPr id="10" name="Rectangle 13" hidden="0"/>
          <p:cNvSpPr/>
          <p:nvPr isPhoto="0" userDrawn="0"/>
        </p:nvSpPr>
        <p:spPr bwMode="auto">
          <a:xfrm>
            <a:off x="9705895" y="2559741"/>
            <a:ext cx="15133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Voltage Control PWM Signal</a:t>
            </a:r>
            <a:endParaRPr lang="en-US"/>
          </a:p>
        </p:txBody>
      </p:sp>
      <p:sp>
        <p:nvSpPr>
          <p:cNvPr id="11" name="Rectangle 15" hidden="0"/>
          <p:cNvSpPr/>
          <p:nvPr isPhoto="0" userDrawn="0"/>
        </p:nvSpPr>
        <p:spPr bwMode="auto">
          <a:xfrm>
            <a:off x="6353095" y="4897714"/>
            <a:ext cx="15133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Coil</a:t>
            </a:r>
            <a:endParaRPr lang="en-US"/>
          </a:p>
        </p:txBody>
      </p:sp>
      <p:sp>
        <p:nvSpPr>
          <p:cNvPr id="12" name="Rectangle 17" hidden="0"/>
          <p:cNvSpPr/>
          <p:nvPr isPhoto="0" userDrawn="0"/>
        </p:nvSpPr>
        <p:spPr bwMode="auto">
          <a:xfrm>
            <a:off x="8828601" y="4897714"/>
            <a:ext cx="15133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SG"/>
              <a:t>AC/DC Isolation </a:t>
            </a:r>
            <a:endParaRPr lang="en-US"/>
          </a:p>
        </p:txBody>
      </p:sp>
      <p:sp>
        <p:nvSpPr>
          <p:cNvPr id="13" name="Arrow: Right 18" hidden="0"/>
          <p:cNvSpPr/>
          <p:nvPr isPhoto="0" userDrawn="0"/>
        </p:nvSpPr>
        <p:spPr bwMode="auto">
          <a:xfrm flipH="0" flipV="0">
            <a:off x="6785818" y="2774624"/>
            <a:ext cx="666541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Arrow: Right 20" hidden="0"/>
          <p:cNvSpPr/>
          <p:nvPr isPhoto="0" userDrawn="0"/>
        </p:nvSpPr>
        <p:spPr bwMode="auto">
          <a:xfrm>
            <a:off x="8986304" y="2747343"/>
            <a:ext cx="719591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Arrow: Left 22" hidden="0"/>
          <p:cNvSpPr/>
          <p:nvPr isPhoto="0" userDrawn="0"/>
        </p:nvSpPr>
        <p:spPr bwMode="auto">
          <a:xfrm>
            <a:off x="7850193" y="5139880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Arrow: Bent-Up 23" hidden="0"/>
          <p:cNvSpPr/>
          <p:nvPr isPhoto="0" userDrawn="0"/>
        </p:nvSpPr>
        <p:spPr bwMode="auto">
          <a:xfrm rot="16199998" flipH="1">
            <a:off x="9609848" y="4189997"/>
            <a:ext cx="2150367" cy="71866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Arrow: Right 25" hidden="0"/>
          <p:cNvSpPr/>
          <p:nvPr isPhoto="0" userDrawn="0"/>
        </p:nvSpPr>
        <p:spPr bwMode="auto">
          <a:xfrm rot="5400000">
            <a:off x="2450468" y="4960825"/>
            <a:ext cx="722557" cy="31347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Arrow: Left-Right-Up 26" hidden="0"/>
          <p:cNvSpPr/>
          <p:nvPr isPhoto="0" userDrawn="0"/>
        </p:nvSpPr>
        <p:spPr bwMode="auto">
          <a:xfrm rot="5400000">
            <a:off x="3354892" y="1991676"/>
            <a:ext cx="1453555" cy="2165406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Arrow: Bent-Up 28" hidden="0"/>
          <p:cNvSpPr/>
          <p:nvPr isPhoto="0" userDrawn="0"/>
        </p:nvSpPr>
        <p:spPr bwMode="auto">
          <a:xfrm flipH="1">
            <a:off x="3588291" y="4729065"/>
            <a:ext cx="2757251" cy="71866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gradFill>
          <a:gsLst>
            <a:gs pos="9000">
              <a:srgbClr val="6BADEA"/>
            </a:gs>
            <a:gs pos="100000">
              <a:srgbClr val="06578B"/>
            </a:gs>
          </a:gsLst>
          <a:lin ang="6120000" scaled="1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64461" y="307323"/>
            <a:ext cx="9144000" cy="833755"/>
          </a:xfrm>
        </p:spPr>
        <p:txBody>
          <a:bodyPr/>
          <a:lstStyle/>
          <a:p>
            <a:pPr algn="l">
              <a:defRPr/>
            </a:pPr>
            <a:r>
              <a:rPr lang="en-US" u="sng">
                <a:ln/>
                <a:solidFill>
                  <a:schemeClr val="accent2">
                    <a:lumMod val="75000"/>
                  </a:schemeClr>
                </a:solidFill>
              </a:rPr>
              <a:t>Dual power supply circuit</a:t>
            </a:r>
            <a:endParaRPr/>
          </a:p>
        </p:txBody>
      </p:sp>
      <p:pic>
        <p:nvPicPr>
          <p:cNvPr id="5" name="Picture 5" descr="Annotation 2020-08-10 01041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64461" y="1528737"/>
            <a:ext cx="8497570" cy="361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56532" y="643467"/>
            <a:ext cx="11210925" cy="744836"/>
          </a:xfrm>
        </p:spPr>
        <p:txBody>
          <a:bodyPr vert="horz" lIns="91440" tIns="45720" rIns="91440" bIns="45720" rtlCol="0" anchor="ctr"/>
          <a:lstStyle/>
          <a:p>
            <a:pPr algn="ctr">
              <a:defRPr/>
            </a:pPr>
            <a:r>
              <a:rPr lang="en-US" sz="3200">
                <a:solidFill>
                  <a:schemeClr val="bg1"/>
                </a:solidFill>
                <a:latin typeface="+mj-lt"/>
                <a:ea typeface="+mj-ea"/>
              </a:rPr>
              <a:t>Control Circuit Simulations</a:t>
            </a:r>
            <a:endParaRPr/>
          </a:p>
        </p:txBody>
      </p:sp>
      <p:pic>
        <p:nvPicPr>
          <p:cNvPr id="6" name="Content Placeholder 4" descr="A screenshot of a computer&#10;&#10;Description automatically generated" hidden="0"/>
          <p:cNvPicPr>
            <a:picLocks noChangeAspect="1" noGrp="1"/>
          </p:cNvPicPr>
          <p:nvPr isPhoto="0" userDrawn="0">
            <p:ph idx="1" hasCustomPrompt="0"/>
          </p:nvPr>
        </p:nvPicPr>
        <p:blipFill>
          <a:blip r:embed="rId2"/>
          <a:srcRect l="53030" t="15914" r="6980" b="53622"/>
          <a:stretch/>
        </p:blipFill>
        <p:spPr bwMode="auto">
          <a:xfrm>
            <a:off x="7168469" y="1626393"/>
            <a:ext cx="4598988" cy="197961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 hidden="0"/>
          <p:cNvPicPr>
            <a:picLocks noChangeAspect="1"/>
          </p:cNvPicPr>
          <p:nvPr isPhoto="0" userDrawn="0"/>
        </p:nvPicPr>
        <p:blipFill>
          <a:blip r:embed="rId3"/>
          <a:srcRect l="53308" t="16151" r="22461" b="53233"/>
          <a:stretch/>
        </p:blipFill>
        <p:spPr bwMode="auto">
          <a:xfrm>
            <a:off x="7168469" y="4194466"/>
            <a:ext cx="4598988" cy="2179638"/>
          </a:xfrm>
          <a:prstGeom prst="rect">
            <a:avLst/>
          </a:prstGeom>
        </p:spPr>
      </p:pic>
      <p:pic>
        <p:nvPicPr>
          <p:cNvPr id="8" name="Picture 8" hidden="0"/>
          <p:cNvPicPr>
            <a:picLocks noChangeAspect="1"/>
          </p:cNvPicPr>
          <p:nvPr isPhoto="0" userDrawn="0"/>
        </p:nvPicPr>
        <p:blipFill>
          <a:blip r:embed="rId4"/>
          <a:srcRect l="46615" t="17010" r="9537" b="28810"/>
          <a:stretch/>
        </p:blipFill>
        <p:spPr bwMode="auto">
          <a:xfrm>
            <a:off x="779681" y="1626393"/>
            <a:ext cx="6159561" cy="4253902"/>
          </a:xfrm>
          <a:prstGeom prst="rect">
            <a:avLst/>
          </a:prstGeom>
        </p:spPr>
      </p:pic>
      <p:sp>
        <p:nvSpPr>
          <p:cNvPr id="9" name="TextBox 9" hidden="0"/>
          <p:cNvSpPr>
            <a:spLocks noAdjustHandles="0" noChangeArrowheads="0"/>
          </p:cNvSpPr>
          <p:nvPr isPhoto="0" userDrawn="0"/>
        </p:nvSpPr>
        <p:spPr bwMode="auto">
          <a:xfrm>
            <a:off x="7168470" y="3659430"/>
            <a:ext cx="459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SG"/>
              <a:t>Water Temperature more lesser than set point.</a:t>
            </a:r>
            <a:endParaRPr lang="en-US"/>
          </a:p>
        </p:txBody>
      </p:sp>
      <p:sp>
        <p:nvSpPr>
          <p:cNvPr id="10" name="TextBox 10" hidden="0"/>
          <p:cNvSpPr>
            <a:spLocks noAdjustHandles="0" noChangeArrowheads="0"/>
          </p:cNvSpPr>
          <p:nvPr isPhoto="0" userDrawn="0"/>
        </p:nvSpPr>
        <p:spPr bwMode="auto">
          <a:xfrm>
            <a:off x="7168469" y="6374104"/>
            <a:ext cx="459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SG"/>
              <a:t>When it closes to set point.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anchor="ctr"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0"/>
            <a:ext cx="12180882" cy="680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693672" y="81280"/>
            <a:ext cx="9868408" cy="741680"/>
          </a:xfrm>
        </p:spPr>
        <p:txBody>
          <a:bodyPr/>
          <a:lstStyle/>
          <a:p>
            <a:pPr>
              <a:defRPr/>
            </a:pPr>
            <a:r>
              <a:rPr lang="en-US" sz="4300" u="sng">
                <a:solidFill>
                  <a:schemeClr val="accent1">
                    <a:lumMod val="75000"/>
                  </a:schemeClr>
                </a:solidFill>
              </a:rPr>
              <a:t>PID Constant calculation </a:t>
            </a:r>
            <a:endParaRPr lang="en-US" u="sn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88643" y="929640"/>
            <a:ext cx="5239950" cy="2651760"/>
          </a:xfrm>
          <a:prstGeom prst="rect">
            <a:avLst/>
          </a:prstGeom>
        </p:spPr>
      </p:pic>
      <p:pic>
        <p:nvPicPr>
          <p:cNvPr id="6" name="Picture 5" hidden="0"/>
          <p:cNvPicPr>
            <a:picLocks noChangeAspect="1"/>
          </p:cNvPicPr>
          <p:nvPr isPhoto="0" userDrawn="0"/>
        </p:nvPicPr>
        <p:blipFill>
          <a:blip r:embed="rId3"/>
          <a:srcRect l="30333" t="22296" r="45500" b="46889"/>
          <a:stretch/>
        </p:blipFill>
        <p:spPr bwMode="auto">
          <a:xfrm>
            <a:off x="6149047" y="1260960"/>
            <a:ext cx="3725163" cy="2533385"/>
          </a:xfrm>
          <a:prstGeom prst="rect">
            <a:avLst/>
          </a:prstGeom>
        </p:spPr>
      </p:pic>
      <p:sp>
        <p:nvSpPr>
          <p:cNvPr id="7" name="TextBox 10" hidden="0"/>
          <p:cNvSpPr>
            <a:spLocks noAdjustHandles="0" noChangeArrowheads="0"/>
          </p:cNvSpPr>
          <p:nvPr isPhoto="0" userDrawn="0"/>
        </p:nvSpPr>
        <p:spPr bwMode="auto">
          <a:xfrm>
            <a:off x="6240488" y="676185"/>
            <a:ext cx="499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0000"/>
                </a:solidFill>
              </a:rPr>
              <a:t>Kp</a:t>
            </a:r>
            <a:r>
              <a:rPr lang="en-US" sz="3200" b="1">
                <a:solidFill>
                  <a:srgbClr val="FF0000"/>
                </a:solidFill>
              </a:rPr>
              <a:t> calculation 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8" name="Picture 12" hidden="0"/>
          <p:cNvPicPr>
            <a:picLocks noChangeAspect="1"/>
          </p:cNvPicPr>
          <p:nvPr isPhoto="0" userDrawn="0"/>
        </p:nvPicPr>
        <p:blipFill>
          <a:blip r:embed="rId4"/>
          <a:srcRect l="44291" t="32319" r="35956" b="28667"/>
          <a:stretch/>
        </p:blipFill>
        <p:spPr bwMode="auto">
          <a:xfrm>
            <a:off x="903673" y="3720084"/>
            <a:ext cx="3055679" cy="2939577"/>
          </a:xfrm>
          <a:prstGeom prst="rect">
            <a:avLst/>
          </a:prstGeom>
        </p:spPr>
      </p:pic>
      <p:pic>
        <p:nvPicPr>
          <p:cNvPr id="9" name="Picture 13" hidden="0"/>
          <p:cNvPicPr/>
          <p:nvPr isPhoto="0" userDrawn="0"/>
        </p:nvPicPr>
        <p:blipFill>
          <a:blip r:embed="rId5"/>
          <a:srcRect l="0" t="7203" r="0" b="38252"/>
          <a:stretch/>
        </p:blipFill>
        <p:spPr bwMode="auto">
          <a:xfrm>
            <a:off x="4193176" y="3955788"/>
            <a:ext cx="5234288" cy="2703873"/>
          </a:xfrm>
          <a:prstGeom prst="rect">
            <a:avLst/>
          </a:prstGeom>
        </p:spPr>
      </p:pic>
      <p:sp>
        <p:nvSpPr>
          <p:cNvPr id="10" name="TextBox 14" hidden="0"/>
          <p:cNvSpPr>
            <a:spLocks noAdjustHandles="0" noChangeArrowheads="0"/>
          </p:cNvSpPr>
          <p:nvPr isPhoto="0" userDrawn="0"/>
        </p:nvSpPr>
        <p:spPr bwMode="auto">
          <a:xfrm>
            <a:off x="9846363" y="4443984"/>
            <a:ext cx="201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FF00"/>
                </a:solidFill>
              </a:rPr>
              <a:t>Kp</a:t>
            </a:r>
            <a:r>
              <a:rPr lang="en-US" sz="3200" b="1">
                <a:solidFill>
                  <a:srgbClr val="FFFF00"/>
                </a:solidFill>
              </a:rPr>
              <a:t>= -1</a:t>
            </a:r>
            <a:endParaRPr lang="en-US" sz="3200" b="1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hidden="0"/>
          <p:cNvPicPr>
            <a:picLocks noChangeAspect="1"/>
          </p:cNvPicPr>
          <p:nvPr isPhoto="0" userDrawn="0"/>
        </p:nvPicPr>
        <p:blipFill>
          <a:blip r:embed="rId2"/>
          <a:srcRect l="27666" t="35334" r="46167" b="32073"/>
          <a:stretch/>
        </p:blipFill>
        <p:spPr bwMode="auto">
          <a:xfrm>
            <a:off x="72607" y="654876"/>
            <a:ext cx="3332480" cy="2334858"/>
          </a:xfrm>
          <a:prstGeom prst="rect">
            <a:avLst/>
          </a:prstGeom>
        </p:spPr>
      </p:pic>
      <p:pic>
        <p:nvPicPr>
          <p:cNvPr id="5" name="Picture 8" hidden="0"/>
          <p:cNvPicPr>
            <a:picLocks noChangeAspect="1"/>
          </p:cNvPicPr>
          <p:nvPr isPhoto="0" userDrawn="0"/>
        </p:nvPicPr>
        <p:blipFill>
          <a:blip r:embed="rId3"/>
          <a:srcRect l="52867" t="12844" r="28211" b="52905"/>
          <a:stretch/>
        </p:blipFill>
        <p:spPr bwMode="auto">
          <a:xfrm>
            <a:off x="3519814" y="654876"/>
            <a:ext cx="2514600" cy="2560320"/>
          </a:xfrm>
          <a:prstGeom prst="rect">
            <a:avLst/>
          </a:prstGeom>
        </p:spPr>
      </p:pic>
      <p:sp>
        <p:nvSpPr>
          <p:cNvPr id="6" name="TextBox 11" hidden="0"/>
          <p:cNvSpPr>
            <a:spLocks noAdjustHandles="0" noChangeArrowheads="0"/>
          </p:cNvSpPr>
          <p:nvPr isPhoto="0" userDrawn="0"/>
        </p:nvSpPr>
        <p:spPr bwMode="auto">
          <a:xfrm>
            <a:off x="72607" y="52750"/>
            <a:ext cx="344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0000"/>
                </a:solidFill>
              </a:rPr>
              <a:t>Kd</a:t>
            </a:r>
            <a:r>
              <a:rPr lang="en-US" sz="3200" b="1">
                <a:solidFill>
                  <a:srgbClr val="FF0000"/>
                </a:solidFill>
              </a:rPr>
              <a:t> Calculation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7" name="Picture 13" hidden="0"/>
          <p:cNvPicPr/>
          <p:nvPr isPhoto="0" userDrawn="0"/>
        </p:nvPicPr>
        <p:blipFill>
          <a:blip r:embed="rId4"/>
          <a:srcRect l="0" t="9587" r="0" b="39712"/>
          <a:stretch/>
        </p:blipFill>
        <p:spPr bwMode="auto">
          <a:xfrm>
            <a:off x="6167600" y="3996595"/>
            <a:ext cx="5806985" cy="2585410"/>
          </a:xfrm>
          <a:prstGeom prst="rect">
            <a:avLst/>
          </a:prstGeom>
        </p:spPr>
      </p:pic>
      <p:pic>
        <p:nvPicPr>
          <p:cNvPr id="8" name="Picture 14" hidden="0"/>
          <p:cNvPicPr/>
          <p:nvPr isPhoto="0" userDrawn="0"/>
        </p:nvPicPr>
        <p:blipFill>
          <a:blip r:embed="rId5"/>
          <a:srcRect l="0" t="9180" r="0" b="39987"/>
          <a:stretch/>
        </p:blipFill>
        <p:spPr bwMode="auto">
          <a:xfrm>
            <a:off x="179493" y="3955447"/>
            <a:ext cx="5637303" cy="2667707"/>
          </a:xfrm>
          <a:prstGeom prst="rect">
            <a:avLst/>
          </a:prstGeom>
        </p:spPr>
      </p:pic>
      <p:pic>
        <p:nvPicPr>
          <p:cNvPr id="9" name="Picture 15" hidden="0"/>
          <p:cNvPicPr>
            <a:picLocks noChangeAspect="1"/>
          </p:cNvPicPr>
          <p:nvPr isPhoto="0" userDrawn="0"/>
        </p:nvPicPr>
        <p:blipFill>
          <a:blip r:embed="rId6"/>
          <a:srcRect l="29500" t="22592" r="49000" b="43037"/>
          <a:stretch/>
        </p:blipFill>
        <p:spPr bwMode="auto">
          <a:xfrm>
            <a:off x="6167600" y="637525"/>
            <a:ext cx="3028029" cy="2577670"/>
          </a:xfrm>
          <a:prstGeom prst="rect">
            <a:avLst/>
          </a:prstGeom>
        </p:spPr>
      </p:pic>
      <p:pic>
        <p:nvPicPr>
          <p:cNvPr id="10" name="Picture 16" hidden="0"/>
          <p:cNvPicPr>
            <a:picLocks noChangeAspect="1"/>
          </p:cNvPicPr>
          <p:nvPr isPhoto="0" userDrawn="0"/>
        </p:nvPicPr>
        <p:blipFill>
          <a:blip r:embed="rId3"/>
          <a:srcRect l="77666" t="13210" r="3153" b="52655"/>
          <a:stretch/>
        </p:blipFill>
        <p:spPr bwMode="auto">
          <a:xfrm>
            <a:off x="9328815" y="654876"/>
            <a:ext cx="2636522" cy="2476888"/>
          </a:xfrm>
          <a:prstGeom prst="rect">
            <a:avLst/>
          </a:prstGeom>
        </p:spPr>
      </p:pic>
      <p:sp>
        <p:nvSpPr>
          <p:cNvPr id="11" name="TextBox 17" hidden="0"/>
          <p:cNvSpPr>
            <a:spLocks noAdjustHandles="0" noChangeArrowheads="0"/>
          </p:cNvSpPr>
          <p:nvPr isPhoto="0" userDrawn="0"/>
        </p:nvSpPr>
        <p:spPr bwMode="auto">
          <a:xfrm>
            <a:off x="6302750" y="-27584"/>
            <a:ext cx="364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0000"/>
                </a:solidFill>
              </a:rPr>
              <a:t>Ki Calculation 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2" name="TextBox 18" hidden="0"/>
          <p:cNvSpPr>
            <a:spLocks noAdjustHandles="0" noChangeArrowheads="0"/>
          </p:cNvSpPr>
          <p:nvPr isPhoto="0" userDrawn="0"/>
        </p:nvSpPr>
        <p:spPr bwMode="auto">
          <a:xfrm>
            <a:off x="474902" y="3370672"/>
            <a:ext cx="370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FF00"/>
                </a:solidFill>
              </a:rPr>
              <a:t>Kd</a:t>
            </a:r>
            <a:r>
              <a:rPr lang="en-US" sz="3200" b="1">
                <a:solidFill>
                  <a:srgbClr val="FFFF00"/>
                </a:solidFill>
              </a:rPr>
              <a:t>= -1.034*10^-3</a:t>
            </a:r>
            <a:endParaRPr lang="en-US" sz="3200" b="1">
              <a:solidFill>
                <a:srgbClr val="FFFF00"/>
              </a:solidFill>
            </a:endParaRPr>
          </a:p>
        </p:txBody>
      </p:sp>
      <p:sp>
        <p:nvSpPr>
          <p:cNvPr id="13" name="TextBox 19" hidden="0"/>
          <p:cNvSpPr>
            <a:spLocks noAdjustHandles="0" noChangeArrowheads="0"/>
          </p:cNvSpPr>
          <p:nvPr isPhoto="0" userDrawn="0"/>
        </p:nvSpPr>
        <p:spPr bwMode="auto">
          <a:xfrm>
            <a:off x="6519672" y="3370672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FF00"/>
                </a:solidFill>
              </a:rPr>
              <a:t>Ki= -967.118</a:t>
            </a:r>
            <a:endParaRPr lang="en-US" sz="3200" b="1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3837315" y="26593"/>
            <a:ext cx="5908890" cy="1205560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</a:rPr>
              <a:t>PWM Signal circuit 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1165935" y="2689334"/>
            <a:ext cx="8534399" cy="3615266"/>
          </a:xfrm>
        </p:spPr>
        <p:txBody>
          <a:bodyPr anchor="ctr"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282809" y="1232155"/>
            <a:ext cx="5940000" cy="4700666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64381" y="1291686"/>
            <a:ext cx="3781424" cy="5381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Slice">
      <a:fillStyleLst>
        <a:solidFill>
          <a:schemeClr val="phClr"/>
        </a:solidFill>
        <a:gradFill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hueMod val="94000"/>
              <a:alpha val="60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0</LinksUpToDate>
  <SharedDoc>0</SharedDoc>
  <HyperlinksChanged>0</HyperlinksChanged>
  <AppVersion>3.0000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